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3" r:id="rId4"/>
    <p:sldId id="274" r:id="rId5"/>
    <p:sldId id="259" r:id="rId6"/>
    <p:sldId id="261" r:id="rId7"/>
    <p:sldId id="268" r:id="rId8"/>
    <p:sldId id="266" r:id="rId9"/>
    <p:sldId id="267" r:id="rId10"/>
    <p:sldId id="269" r:id="rId11"/>
    <p:sldId id="270" r:id="rId12"/>
    <p:sldId id="265" r:id="rId13"/>
    <p:sldId id="262" r:id="rId14"/>
    <p:sldId id="263" r:id="rId15"/>
    <p:sldId id="264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Наталья Романова" initials="НР" lastIdx="1" clrIdx="0">
    <p:extLst>
      <p:ext uri="{19B8F6BF-5375-455C-9EA6-DF929625EA0E}">
        <p15:presenceInfo xmlns:p15="http://schemas.microsoft.com/office/powerpoint/2012/main" xmlns="" userId="f71291801fcb168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404" autoAdjust="0"/>
  </p:normalViewPr>
  <p:slideViewPr>
    <p:cSldViewPr snapToGrid="0">
      <p:cViewPr>
        <p:scale>
          <a:sx n="91" d="100"/>
          <a:sy n="91" d="100"/>
        </p:scale>
        <p:origin x="-102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5-24T18:39:24.246" idx="1">
    <p:pos x="6436" y="1496"/>
    <p:text>вот это я что-то не очень поняла</p:text>
    <p:extLst>
      <p:ext uri="{C676402C-5697-4E1C-873F-D02D1690AC5C}">
        <p15:threadingInfo xmlns:p15="http://schemas.microsoft.com/office/powerpoint/2012/main" xmlns="" timeZoneBias="-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pPr/>
              <a:t>26.12.2024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8802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pPr/>
              <a:t>26.12.2024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0246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pPr/>
              <a:t>26.12.2024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5470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pPr/>
              <a:t>26.12.2024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6623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pPr/>
              <a:t>26.12.2024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7743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pPr/>
              <a:t>26.12.2024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3147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pPr/>
              <a:t>26.12.2024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994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pPr/>
              <a:t>26.12.2024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5324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pPr/>
              <a:t>26.12.2024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0457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6361B24-7FF0-483E-8C4C-5EAA8254A008}" type="datetimeFigureOut">
              <a:rPr lang="ru-RU" smtClean="0"/>
              <a:pPr/>
              <a:t>26.12.2024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E979A85-EED7-4720-9BC4-70F56A9BF3B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9852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pPr/>
              <a:t>26.12.2024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5405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361B24-7FF0-483E-8C4C-5EAA8254A008}" type="datetimeFigureOut">
              <a:rPr lang="ru-RU" smtClean="0"/>
              <a:pPr/>
              <a:t>26.12.2024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E979A85-EED7-4720-9BC4-70F56A9BF3B1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3073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Образовательная программа </a:t>
            </a:r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дошкольного </a:t>
            </a:r>
            <a:r>
              <a:rPr lang="ru-RU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образования </a:t>
            </a:r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муниципального дошкольного образовательного учреждения </a:t>
            </a:r>
            <a:b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Борковского детского сада</a:t>
            </a:r>
            <a:endParaRPr lang="ru-RU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53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1371" y="1724296"/>
            <a:ext cx="11425269" cy="465703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Общая цель воспитания в дошкольной образовательной организации - личностное развитие каждого ребёнка с учётом его индивидуальности и создание условий для позитивной социализации детей на основе традиционных ценностей российского общества, что предполагает:</a:t>
            </a:r>
          </a:p>
          <a:p>
            <a:pPr>
              <a:lnSpc>
                <a:spcPct val="100000"/>
              </a:lnSpc>
              <a:buNone/>
            </a:pP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1) формирование первоначальных представлений о традиционных ценностях российского народа, социально приемлемых нормах и правилах поведения;</a:t>
            </a:r>
          </a:p>
          <a:p>
            <a:pPr>
              <a:lnSpc>
                <a:spcPct val="100000"/>
              </a:lnSpc>
              <a:buNone/>
            </a:pP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2) формирование ценностного отношения к окружающему миру (природному и социокультурному), другим людям, самому себе;</a:t>
            </a:r>
          </a:p>
          <a:p>
            <a:pPr>
              <a:lnSpc>
                <a:spcPct val="100000"/>
              </a:lnSpc>
              <a:buNone/>
            </a:pP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3) становление первичного опыта деятельности и поведения в соответствии с традиционными ценностями, принятыми в обществе нормами и правилами.</a:t>
            </a:r>
          </a:p>
          <a:p>
            <a:pPr>
              <a:buNone/>
            </a:pPr>
            <a:endParaRPr lang="ru-RU" sz="1800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392" y="332656"/>
            <a:ext cx="10972800" cy="1052007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Программа воспитания</a:t>
            </a:r>
            <a:endParaRPr lang="ru-RU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88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3172714"/>
              </p:ext>
            </p:extLst>
          </p:nvPr>
        </p:nvGraphicFramePr>
        <p:xfrm>
          <a:off x="431074" y="1084218"/>
          <a:ext cx="11469189" cy="521508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90057"/>
                <a:gridCol w="9379132"/>
              </a:tblGrid>
              <a:tr h="2877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Направления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Ценности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/>
                </a:tc>
              </a:tr>
              <a:tr h="14922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Патриотическое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Ценности - Родина и природа лежат в основе патриотического направления воспитания. Чувство патриотизма возникает у ребёнка вследствие воспитания у него нравственных качеств, интереса, чувства любви и уважения к своей стране - России, своему краю, малой родине, своему народу и народу России в целом (гражданский патриотизм), ответственности, ощущения принадлежности к своему народу.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Патриотическое направление воспитания базируется на идее патриотизма как нравственного чувства, которое вырастает из культуры человеческого бытия, особенностей образа жизни и её уклада, народных и семейных традиций</a:t>
                      </a:r>
                      <a:r>
                        <a:rPr lang="ru-RU" sz="14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</a:tr>
              <a:tr h="4902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Духовно-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нравственное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Ценности - жизнь, милосердие, добро лежат в основе духовно-нравственного направления воспитания.</a:t>
                      </a:r>
                    </a:p>
                  </a:txBody>
                  <a:tcPr marT="0" marB="0"/>
                </a:tc>
              </a:tr>
              <a:tr h="4902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Социальное </a:t>
                      </a: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Ценности - семья, дружба, человек и сотрудничество лежат в основе социального направления воспитания.</a:t>
                      </a:r>
                    </a:p>
                  </a:txBody>
                  <a:tcPr marT="0" marB="0"/>
                </a:tc>
              </a:tr>
              <a:tr h="4902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Познавательное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Ценность - познание лежит в основе познавательного направления воспитания.</a:t>
                      </a:r>
                    </a:p>
                  </a:txBody>
                  <a:tcPr marT="0" marB="0"/>
                </a:tc>
              </a:tr>
              <a:tr h="7354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Физическое и </a:t>
                      </a:r>
                      <a:r>
                        <a:rPr lang="ru-RU" sz="1400" b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оздоровительное</a:t>
                      </a: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Ценности - жизнь и здоровье лежит в основе физического и оздоровительного направления воспитания.</a:t>
                      </a:r>
                    </a:p>
                  </a:txBody>
                  <a:tcPr marT="0" marB="0"/>
                </a:tc>
              </a:tr>
              <a:tr h="4902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Трудовое </a:t>
                      </a: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Ценность - труд лежит в основе трудового направления воспитания.</a:t>
                      </a:r>
                    </a:p>
                  </a:txBody>
                  <a:tcPr marT="0" marB="0"/>
                </a:tc>
              </a:tr>
              <a:tr h="7354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Эстетическое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Ценности - культура, красота, лежат в основе эстетического направления воспитания.</a:t>
                      </a:r>
                    </a:p>
                  </a:txBody>
                  <a:tcPr marT="0" marB="0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12192000" cy="614346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Направления воспитания</a:t>
            </a:r>
          </a:p>
        </p:txBody>
      </p:sp>
    </p:spTree>
    <p:extLst>
      <p:ext uri="{BB962C8B-B14F-4D97-AF65-F5344CB8AC3E}">
        <p14:creationId xmlns:p14="http://schemas.microsoft.com/office/powerpoint/2010/main" val="361018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Взаимодействие педагогического коллектива с семьями воспитанников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97278" y="2097157"/>
            <a:ext cx="10432113" cy="3965713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Основная цель</a:t>
            </a:r>
            <a:r>
              <a:rPr lang="ru-RU" sz="3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взаимодействия педагогов с семьей –  </a:t>
            </a:r>
            <a:r>
              <a:rPr lang="ru-RU" sz="3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обеспечить:</a:t>
            </a:r>
          </a:p>
          <a:p>
            <a:pPr algn="just"/>
            <a:r>
              <a:rPr lang="ru-RU" sz="3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психолого-педагогическую </a:t>
            </a:r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поддержку семьи и повышение компетентности родителей в вопросах образования, охраны и укрепления здоровья детей младенческого, раннего и дошкольного возрастов;</a:t>
            </a:r>
          </a:p>
          <a:p>
            <a:pPr lvl="1" algn="just">
              <a:buNone/>
            </a:pP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единства </a:t>
            </a:r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подходов к воспитанию и обучению детей в условиях ДОО и семьи;</a:t>
            </a:r>
          </a:p>
          <a:p>
            <a:pPr lvl="1" algn="just">
              <a:buNone/>
            </a:pP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повышение </a:t>
            </a:r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воспитательного потенциала семьи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033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Взаимодействие педагогического коллектива с семьями воспитанников ДОО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232452" y="1845733"/>
            <a:ext cx="9956479" cy="4405436"/>
          </a:xfrm>
        </p:spPr>
        <p:txBody>
          <a:bodyPr>
            <a:normAutofit/>
          </a:bodyPr>
          <a:lstStyle/>
          <a:p>
            <a:pPr algn="just"/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основу совместной деятельности семьи и дошкольного учреждения заложены следующие </a:t>
            </a:r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принципы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None/>
            </a:pP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приоритет </a:t>
            </a:r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семьи в воспитании, обучении и развитии ребенка;</a:t>
            </a:r>
          </a:p>
          <a:p>
            <a:pPr lvl="1" algn="just">
              <a:buNone/>
            </a:pP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открытость</a:t>
            </a:r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1" algn="just">
              <a:buNone/>
            </a:pP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взаимное </a:t>
            </a:r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доверие, уважение и доброжелательность во взаимоотношениях педагогов и родителей;</a:t>
            </a:r>
          </a:p>
          <a:p>
            <a:pPr lvl="1" algn="just">
              <a:buNone/>
            </a:pP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индивидуально-дифференцированный </a:t>
            </a:r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подход к каждой семье;</a:t>
            </a:r>
          </a:p>
          <a:p>
            <a:pPr lvl="1" algn="just">
              <a:buNone/>
            </a:pP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возрастосообразность</a:t>
            </a:r>
            <a:endParaRPr lang="ru-RU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996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Направления работы с семьями </a:t>
            </a:r>
          </a:p>
        </p:txBody>
      </p:sp>
      <p:sp>
        <p:nvSpPr>
          <p:cNvPr id="6" name="Объект 2"/>
          <p:cNvSpPr>
            <a:spLocks noGrp="1"/>
          </p:cNvSpPr>
          <p:nvPr>
            <p:ph sz="half" idx="1"/>
          </p:nvPr>
        </p:nvSpPr>
        <p:spPr>
          <a:xfrm>
            <a:off x="1122137" y="3690498"/>
            <a:ext cx="3177778" cy="1209493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Диагностико</a:t>
            </a:r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-аналитическое направление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2455647" y="2299552"/>
            <a:ext cx="484632" cy="978408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sz="half" idx="1"/>
          </p:nvPr>
        </p:nvSpPr>
        <p:spPr>
          <a:xfrm>
            <a:off x="4537591" y="3690497"/>
            <a:ext cx="3177778" cy="1209493"/>
          </a:xfrm>
          <a:ln>
            <a:solidFill>
              <a:schemeClr val="accent1"/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Просветительское направление</a:t>
            </a:r>
          </a:p>
        </p:txBody>
      </p:sp>
      <p:sp>
        <p:nvSpPr>
          <p:cNvPr id="10" name="Объект 2"/>
          <p:cNvSpPr>
            <a:spLocks noGrp="1"/>
          </p:cNvSpPr>
          <p:nvPr>
            <p:ph sz="half" idx="1"/>
          </p:nvPr>
        </p:nvSpPr>
        <p:spPr>
          <a:xfrm>
            <a:off x="8049711" y="3690497"/>
            <a:ext cx="3177778" cy="1209493"/>
          </a:xfrm>
          <a:ln>
            <a:solidFill>
              <a:schemeClr val="accent1"/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Консультационное направление</a:t>
            </a:r>
          </a:p>
        </p:txBody>
      </p:sp>
      <p:sp>
        <p:nvSpPr>
          <p:cNvPr id="12" name="Стрелка вниз 6">
            <a:extLst>
              <a:ext uri="{FF2B5EF4-FFF2-40B4-BE49-F238E27FC236}">
                <a16:creationId xmlns:a16="http://schemas.microsoft.com/office/drawing/2014/main" xmlns="" id="{DE3A1961-7BAF-7EF0-3CF4-1BB5BE1EC015}"/>
              </a:ext>
            </a:extLst>
          </p:cNvPr>
          <p:cNvSpPr/>
          <p:nvPr/>
        </p:nvSpPr>
        <p:spPr>
          <a:xfrm>
            <a:off x="5837356" y="2215717"/>
            <a:ext cx="484632" cy="978408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13" name="Стрелка вниз 6">
            <a:extLst>
              <a:ext uri="{FF2B5EF4-FFF2-40B4-BE49-F238E27FC236}">
                <a16:creationId xmlns:a16="http://schemas.microsoft.com/office/drawing/2014/main" xmlns="" id="{3E7F79E0-B27E-3FCA-77E4-DA83714F5338}"/>
              </a:ext>
            </a:extLst>
          </p:cNvPr>
          <p:cNvSpPr/>
          <p:nvPr/>
        </p:nvSpPr>
        <p:spPr>
          <a:xfrm>
            <a:off x="9297081" y="2260363"/>
            <a:ext cx="484632" cy="978408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</p:spTree>
    <p:extLst>
      <p:ext uri="{BB962C8B-B14F-4D97-AF65-F5344CB8AC3E}">
        <p14:creationId xmlns:p14="http://schemas.microsoft.com/office/powerpoint/2010/main" val="14284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Основные практические формы взаимодействия с семьей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80311" y="1915038"/>
            <a:ext cx="2477193" cy="764462"/>
          </a:xfrm>
          <a:ln>
            <a:solidFill>
              <a:schemeClr val="accent1"/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Этапы</a:t>
            </a:r>
          </a:p>
        </p:txBody>
      </p:sp>
      <p:sp>
        <p:nvSpPr>
          <p:cNvPr id="5" name="Стрелка вниз 4"/>
          <p:cNvSpPr/>
          <p:nvPr/>
        </p:nvSpPr>
        <p:spPr>
          <a:xfrm rot="5400000">
            <a:off x="3812345" y="1891307"/>
            <a:ext cx="338552" cy="867522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бъект 2"/>
          <p:cNvSpPr>
            <a:spLocks noGrp="1"/>
          </p:cNvSpPr>
          <p:nvPr>
            <p:ph sz="half" idx="1"/>
          </p:nvPr>
        </p:nvSpPr>
        <p:spPr>
          <a:xfrm>
            <a:off x="1255222" y="1995981"/>
            <a:ext cx="2187931" cy="764462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Знакомство с семьей</a:t>
            </a:r>
          </a:p>
          <a:p>
            <a:pPr algn="ctr"/>
            <a:endParaRPr lang="ru-RU" sz="2400" dirty="0"/>
          </a:p>
        </p:txBody>
      </p:sp>
      <p:sp>
        <p:nvSpPr>
          <p:cNvPr id="7" name="Стрелка вниз 6"/>
          <p:cNvSpPr/>
          <p:nvPr/>
        </p:nvSpPr>
        <p:spPr>
          <a:xfrm>
            <a:off x="4737954" y="3004457"/>
            <a:ext cx="327720" cy="875994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бъект 2"/>
          <p:cNvSpPr>
            <a:spLocks noGrp="1"/>
          </p:cNvSpPr>
          <p:nvPr>
            <p:ph sz="half" idx="1"/>
          </p:nvPr>
        </p:nvSpPr>
        <p:spPr>
          <a:xfrm>
            <a:off x="2090057" y="3971109"/>
            <a:ext cx="3892732" cy="1123406"/>
          </a:xfrm>
          <a:ln>
            <a:solidFill>
              <a:schemeClr val="accent1"/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Информирование родителей 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 ходе образовательной деятельности</a:t>
            </a:r>
          </a:p>
        </p:txBody>
      </p:sp>
      <p:sp>
        <p:nvSpPr>
          <p:cNvPr id="10" name="Объект 2"/>
          <p:cNvSpPr>
            <a:spLocks noGrp="1"/>
          </p:cNvSpPr>
          <p:nvPr>
            <p:ph sz="half" idx="1"/>
          </p:nvPr>
        </p:nvSpPr>
        <p:spPr>
          <a:xfrm>
            <a:off x="8197926" y="1995981"/>
            <a:ext cx="2931628" cy="764462"/>
          </a:xfrm>
          <a:ln>
            <a:solidFill>
              <a:schemeClr val="accent1"/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Просвещение 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родителей</a:t>
            </a:r>
          </a:p>
        </p:txBody>
      </p:sp>
      <p:sp>
        <p:nvSpPr>
          <p:cNvPr id="11" name="Стрелка вниз 10"/>
          <p:cNvSpPr/>
          <p:nvPr/>
        </p:nvSpPr>
        <p:spPr>
          <a:xfrm>
            <a:off x="6564077" y="3030582"/>
            <a:ext cx="322147" cy="794781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бъект 2"/>
          <p:cNvSpPr>
            <a:spLocks noGrp="1"/>
          </p:cNvSpPr>
          <p:nvPr>
            <p:ph sz="half" idx="1"/>
          </p:nvPr>
        </p:nvSpPr>
        <p:spPr>
          <a:xfrm>
            <a:off x="6389118" y="3950655"/>
            <a:ext cx="2477193" cy="1143860"/>
          </a:xfrm>
          <a:ln>
            <a:solidFill>
              <a:schemeClr val="accent1"/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Совместная деятельность</a:t>
            </a:r>
          </a:p>
        </p:txBody>
      </p:sp>
      <p:sp>
        <p:nvSpPr>
          <p:cNvPr id="9" name="Стрелка вниз 8"/>
          <p:cNvSpPr/>
          <p:nvPr/>
        </p:nvSpPr>
        <p:spPr>
          <a:xfrm rot="16200000">
            <a:off x="7546140" y="1911189"/>
            <a:ext cx="322409" cy="854234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259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79509" y="2492896"/>
            <a:ext cx="8953963" cy="9898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Спасибо за внимание!</a:t>
            </a:r>
          </a:p>
          <a:p>
            <a:pPr algn="ctr">
              <a:buNone/>
            </a:pPr>
            <a:endParaRPr lang="ru-RU" sz="4000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4294967295"/>
          </p:nvPr>
        </p:nvSpPr>
        <p:spPr>
          <a:xfrm>
            <a:off x="1328155" y="2395081"/>
            <a:ext cx="4413737" cy="1196547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Федеральный государственный образовательный стандарт дошкольного образования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4294967295"/>
          </p:nvPr>
        </p:nvSpPr>
        <p:spPr>
          <a:xfrm>
            <a:off x="1328156" y="3960155"/>
            <a:ext cx="4413736" cy="1318699"/>
          </a:xfrm>
        </p:spPr>
        <p:txBody>
          <a:bodyPr/>
          <a:lstStyle/>
          <a:p>
            <a:pPr algn="ctr"/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утвержден приказом Минобрнауки России</a:t>
            </a:r>
            <a:b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 17.10.2013 № 1155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4294967295"/>
          </p:nvPr>
        </p:nvSpPr>
        <p:spPr>
          <a:xfrm>
            <a:off x="6376397" y="2395081"/>
            <a:ext cx="4413737" cy="1178859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Федеральная образовательная программа дошкольного образования </a:t>
            </a:r>
          </a:p>
        </p:txBody>
      </p:sp>
      <p:sp>
        <p:nvSpPr>
          <p:cNvPr id="8" name="Стрелка вниз 7"/>
          <p:cNvSpPr/>
          <p:nvPr/>
        </p:nvSpPr>
        <p:spPr>
          <a:xfrm rot="3042639">
            <a:off x="4257055" y="1508613"/>
            <a:ext cx="287149" cy="892800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 rot="18679439">
            <a:off x="7678376" y="1519561"/>
            <a:ext cx="246571" cy="894286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бъект 4"/>
          <p:cNvSpPr txBox="1">
            <a:spLocks/>
          </p:cNvSpPr>
          <p:nvPr/>
        </p:nvSpPr>
        <p:spPr>
          <a:xfrm>
            <a:off x="6361933" y="3942467"/>
            <a:ext cx="4328094" cy="131869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утверждена приказом Минпросвещения России</a:t>
            </a:r>
            <a:b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 25.11.2022 № 1028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01A6E14-7C94-BFA7-9762-00BBD32D4C0B}"/>
              </a:ext>
            </a:extLst>
          </p:cNvPr>
          <p:cNvSpPr txBox="1"/>
          <p:nvPr/>
        </p:nvSpPr>
        <p:spPr>
          <a:xfrm>
            <a:off x="910712" y="650475"/>
            <a:ext cx="1063855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ОП ДО разработана на основе двух документов</a:t>
            </a:r>
          </a:p>
        </p:txBody>
      </p:sp>
    </p:spTree>
    <p:extLst>
      <p:ext uri="{BB962C8B-B14F-4D97-AF65-F5344CB8AC3E}">
        <p14:creationId xmlns:p14="http://schemas.microsoft.com/office/powerpoint/2010/main" val="121825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724297"/>
            <a:ext cx="10972800" cy="4110445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МДОУ  Борковский ДС работает в режиме 5-ти дневной недели с выходными днями: суббота, воскресенье и праздничные дни, с 10-ти часовым пребыванием детей: с 7.30 до 17.30.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МДОУ  Борковский ДС осуществляет обучение, воспитание в интересах личности, общества, государства, обеспечивает охрану жизни и укрепление здоровья, создает благоприятные условия для разностороннего развития личности, в том числе возможность удовлетворения потребности ребенка в самообразовании и получении дополнительного образования.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МДОУ  Борковский ДС обеспечивает обучение, воспитание и развитие детей в возрасте от 2-х лет до прекращения образовательных отношений в группах общеразвивающей и комбинированной направленности.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392" y="332655"/>
            <a:ext cx="10972800" cy="934441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Режим работы ДОУ</a:t>
            </a:r>
            <a:endParaRPr lang="ru-RU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808591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Цель  Программы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00051" y="1593669"/>
            <a:ext cx="10058400" cy="4004951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разностороннее развитие ребенка в период дошкольного детства с учетом возрастных и индивидуальных особенностей на основе духовно-нравственных ценностей народов Российской Федерации, исторических и национально-культурных традиций»</a:t>
            </a:r>
            <a:endParaRPr lang="ru-RU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ОП ДО включает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02635" y="4520167"/>
            <a:ext cx="10058400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Все разделы ОП ДО включают обязательную часть и часть, формируемую участниками образовательных отношений, которые дополняют друг друга.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3F049E5-D999-413A-AE8D-196EF42AB601}"/>
              </a:ext>
            </a:extLst>
          </p:cNvPr>
          <p:cNvSpPr txBox="1"/>
          <p:nvPr/>
        </p:nvSpPr>
        <p:spPr>
          <a:xfrm>
            <a:off x="1097280" y="2096038"/>
            <a:ext cx="4337335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t">
              <a:lnSpc>
                <a:spcPct val="150000"/>
              </a:lnSpc>
              <a:buClr>
                <a:schemeClr val="accent1"/>
              </a:buClr>
            </a:pP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Целевой </a:t>
            </a:r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раздел</a:t>
            </a:r>
          </a:p>
          <a:p>
            <a:pPr fontAlgn="t">
              <a:lnSpc>
                <a:spcPct val="150000"/>
              </a:lnSpc>
              <a:buClr>
                <a:schemeClr val="accent1"/>
              </a:buClr>
            </a:pP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Содержательный </a:t>
            </a:r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раздел </a:t>
            </a:r>
          </a:p>
          <a:p>
            <a:pPr fontAlgn="t">
              <a:lnSpc>
                <a:spcPct val="150000"/>
              </a:lnSpc>
              <a:buClr>
                <a:schemeClr val="accent1"/>
              </a:buClr>
            </a:pP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Организационный </a:t>
            </a:r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раздел</a:t>
            </a:r>
          </a:p>
        </p:txBody>
      </p:sp>
    </p:spTree>
    <p:extLst>
      <p:ext uri="{BB962C8B-B14F-4D97-AF65-F5344CB8AC3E}">
        <p14:creationId xmlns:p14="http://schemas.microsoft.com/office/powerpoint/2010/main" val="190270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Соотношение частей ОП ДО 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246908" y="2011680"/>
            <a:ext cx="4348821" cy="2103120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Обязательная часть Программы разработана в соответствии с ФГОС ДО и оформлена в виде ссылок на ФОП ДО</a:t>
            </a: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217920" y="1985554"/>
            <a:ext cx="4937760" cy="2265020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Часть, формируемая участниками образовательных отношений, представлена парциальными и авторскими программами, которые отражают специфику национальных, социокультурных и региональных 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условий </a:t>
            </a:r>
            <a:endParaRPr lang="ru-RU" sz="2400" dirty="0"/>
          </a:p>
        </p:txBody>
      </p:sp>
      <p:sp>
        <p:nvSpPr>
          <p:cNvPr id="8" name="Объект 3"/>
          <p:cNvSpPr txBox="1">
            <a:spLocks/>
          </p:cNvSpPr>
          <p:nvPr/>
        </p:nvSpPr>
        <p:spPr>
          <a:xfrm>
            <a:off x="1668483" y="4493623"/>
            <a:ext cx="3815543" cy="199861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dirty="0" smtClean="0"/>
              <a:t> 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60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% от общего объема программы</a:t>
            </a:r>
          </a:p>
          <a:p>
            <a:endParaRPr lang="ru-RU" dirty="0"/>
          </a:p>
        </p:txBody>
      </p:sp>
      <p:sp>
        <p:nvSpPr>
          <p:cNvPr id="10" name="Объект 3"/>
          <p:cNvSpPr txBox="1">
            <a:spLocks/>
          </p:cNvSpPr>
          <p:nvPr/>
        </p:nvSpPr>
        <p:spPr>
          <a:xfrm>
            <a:off x="6918960" y="4519749"/>
            <a:ext cx="3815543" cy="150579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 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% от общего объема программы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14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endParaRPr lang="ru-RU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buNone/>
            </a:pP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Содержание  образовательных областей зависит от возрастных и индивидуальных особенностей детей, определяется целями и задачами Программы и может реализовываться в различных видах деятельности как сквозных механизмах развития ребенка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400" y="457199"/>
            <a:ext cx="11582400" cy="1018903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Виды деятельности</a:t>
            </a:r>
            <a:endParaRPr lang="ru-RU" sz="4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268760"/>
            <a:ext cx="10766987" cy="482724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раннем возрасте (1,5 года - 3 года)</a:t>
            </a:r>
            <a:endParaRPr lang="ru-RU" sz="31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660033"/>
              </a:buClr>
              <a:buNone/>
            </a:pPr>
            <a:r>
              <a:rPr lang="ru-RU" sz="3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предметная деятельность и игры с составными и динамическими игрушками; экспериментирование с материалами и веществами (песок, вода, тесто и пр.);</a:t>
            </a:r>
          </a:p>
          <a:p>
            <a:pPr lvl="0" algn="just">
              <a:buClr>
                <a:srgbClr val="660033"/>
              </a:buClr>
              <a:buNone/>
            </a:pPr>
            <a:r>
              <a:rPr lang="ru-RU" sz="3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общение с взрослым и совместные игры со сверстниками под руководством взрослого;</a:t>
            </a:r>
          </a:p>
          <a:p>
            <a:pPr lvl="0" algn="just">
              <a:buClr>
                <a:srgbClr val="660033"/>
              </a:buClr>
              <a:buNone/>
            </a:pPr>
            <a:r>
              <a:rPr lang="ru-RU" sz="3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самообслуживание и действия с бытовыми предметами-орудиями (ложка, совок, лопатка и пр.);</a:t>
            </a:r>
          </a:p>
          <a:p>
            <a:pPr lvl="0" algn="just">
              <a:buClr>
                <a:srgbClr val="660033"/>
              </a:buClr>
              <a:buNone/>
            </a:pPr>
            <a:r>
              <a:rPr lang="ru-RU" sz="3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восприятие смысла музыки, сказок, стихов, рассматривание картинок;</a:t>
            </a:r>
          </a:p>
          <a:p>
            <a:pPr lvl="0" algn="just">
              <a:buClr>
                <a:srgbClr val="660033"/>
              </a:buClr>
              <a:buNone/>
            </a:pPr>
            <a:r>
              <a:rPr lang="ru-RU" sz="3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двигательная активность.</a:t>
            </a:r>
          </a:p>
          <a:p>
            <a:pPr>
              <a:buFont typeface="Wingdings" pitchFamily="2" charset="2"/>
              <a:buChar char="q"/>
            </a:pPr>
            <a:endParaRPr lang="ru-RU" sz="3100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371" y="476672"/>
            <a:ext cx="11582400" cy="576064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Виды деятельности</a:t>
            </a:r>
            <a:endParaRPr lang="ru-RU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1371" y="979714"/>
            <a:ext cx="11425269" cy="540161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18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для детей дошкольного возраста</a:t>
            </a:r>
            <a:endParaRPr lang="ru-RU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660033"/>
              </a:buClr>
              <a:buNone/>
            </a:pP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- ряд видов деятельности, таких как игровая, включая сюжетно-ролевую игру, игру с правилами и другие виды игры;</a:t>
            </a:r>
          </a:p>
          <a:p>
            <a:pPr lvl="0" algn="just">
              <a:buClr>
                <a:srgbClr val="660033"/>
              </a:buClr>
              <a:buNone/>
            </a:pP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 коммуникативная (общение и взаимодействие со взрослыми и сверстниками);</a:t>
            </a:r>
          </a:p>
          <a:p>
            <a:pPr lvl="0" algn="just">
              <a:buClr>
                <a:srgbClr val="660033"/>
              </a:buClr>
              <a:buNone/>
            </a:pP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 познавательно-исследовательская (исследования объектов окружающего мира и экспериментирования с ними);</a:t>
            </a:r>
          </a:p>
          <a:p>
            <a:pPr lvl="0" algn="just">
              <a:buClr>
                <a:srgbClr val="660033"/>
              </a:buClr>
              <a:buNone/>
            </a:pP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 восприятие художественной литературы и фольклора;</a:t>
            </a:r>
          </a:p>
          <a:p>
            <a:pPr lvl="0" algn="just">
              <a:buClr>
                <a:srgbClr val="660033"/>
              </a:buClr>
              <a:buNone/>
            </a:pP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 самообслуживание и элементарный бытовой труд (в помещении и на улице);</a:t>
            </a:r>
          </a:p>
          <a:p>
            <a:pPr lvl="0" algn="just">
              <a:buClr>
                <a:srgbClr val="660033"/>
              </a:buClr>
              <a:buNone/>
            </a:pP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конструктивно-модельная (конструирование из разного материала, включая конструкторы, модули, бумагу, природный и иной материал);</a:t>
            </a:r>
          </a:p>
          <a:p>
            <a:pPr lvl="0" algn="just">
              <a:buClr>
                <a:srgbClr val="660033"/>
              </a:buClr>
              <a:buNone/>
            </a:pP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 изобразительная (рисование, лепка, аппликация);</a:t>
            </a:r>
          </a:p>
          <a:p>
            <a:pPr lvl="0" algn="just">
              <a:buClr>
                <a:srgbClr val="660033"/>
              </a:buClr>
              <a:buNone/>
            </a:pP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музыкальная (восприятие и понимание смысла музыкальных произведений, пение, музыкально-ритмические движения, игры на детских музыкальных инструментах);</a:t>
            </a:r>
          </a:p>
          <a:p>
            <a:pPr lvl="0" algn="just">
              <a:buClr>
                <a:srgbClr val="660033"/>
              </a:buClr>
              <a:buNone/>
            </a:pP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 двигательная (овладение основными движениями) формы активности ребенка.</a:t>
            </a:r>
            <a:endParaRPr lang="ru-RU" sz="1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392" y="332656"/>
            <a:ext cx="10972800" cy="648072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Виды деятельности</a:t>
            </a:r>
            <a:endParaRPr lang="ru-RU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382</TotalTime>
  <Words>868</Words>
  <Application>Microsoft Office PowerPoint</Application>
  <PresentationFormat>Произвольный</PresentationFormat>
  <Paragraphs>98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Ретро</vt:lpstr>
      <vt:lpstr>Образовательная программа  дошкольного образования  муниципального дошкольного образовательного учреждения  Борковского детского сада</vt:lpstr>
      <vt:lpstr>Презентация PowerPoint</vt:lpstr>
      <vt:lpstr>Режим работы ДОУ</vt:lpstr>
      <vt:lpstr>Цель  Программы</vt:lpstr>
      <vt:lpstr>ОП ДО включает</vt:lpstr>
      <vt:lpstr>Соотношение частей ОП ДО </vt:lpstr>
      <vt:lpstr>Виды деятельности</vt:lpstr>
      <vt:lpstr>Виды деятельности</vt:lpstr>
      <vt:lpstr>Виды деятельности</vt:lpstr>
      <vt:lpstr>Программа воспитания</vt:lpstr>
      <vt:lpstr>Направления воспитания</vt:lpstr>
      <vt:lpstr>Взаимодействие педагогического коллектива с семьями воспитанников</vt:lpstr>
      <vt:lpstr>Взаимодействие педагогического коллектива с семьями воспитанников ДОО</vt:lpstr>
      <vt:lpstr>Направления работы с семьями </vt:lpstr>
      <vt:lpstr>Основные практические формы взаимодействия с семьей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Образовательная программа дошкольного образования</dc:title>
  <dc:creator>Менькова Нина Николаевна</dc:creator>
  <cp:lastModifiedBy>Пользователь</cp:lastModifiedBy>
  <cp:revision>37</cp:revision>
  <dcterms:created xsi:type="dcterms:W3CDTF">2023-05-23T07:08:07Z</dcterms:created>
  <dcterms:modified xsi:type="dcterms:W3CDTF">2024-12-26T11:43:13Z</dcterms:modified>
</cp:coreProperties>
</file>